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
      <p:font typeface="Montserrat"/>
      <p:regular r:id="rId24"/>
      <p:bold r:id="rId25"/>
      <p:italic r:id="rId26"/>
      <p:boldItalic r:id="rId27"/>
    </p:embeddedFont>
    <p:embeddedFont>
      <p:font typeface="Alfa Slab One"/>
      <p:regular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Montserrat-regular.fntdata"/><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AlfaSlabOne-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ea39571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ea39571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ea395717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ea395717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ea39571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ea39571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27a48b97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527a48b97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27a48b97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27a48b97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52285b369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52285b369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239da7af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239da7a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ea39571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ea39571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ea39571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ea39571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56400868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56400868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527a48b9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27a48b9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27a48b97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527a48b97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27a48b9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27a48b9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totalebizsolutions.com/hyperautomation/"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totalebizsolutions.com/hyperautomation/" TargetMode="External"/><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586225" y="859100"/>
            <a:ext cx="8123400" cy="158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460"/>
              <a:t>HIPER AUTOMATIZACIÓN</a:t>
            </a:r>
            <a:endParaRPr sz="4460"/>
          </a:p>
        </p:txBody>
      </p:sp>
      <p:sp>
        <p:nvSpPr>
          <p:cNvPr id="57" name="Google Shape;57;p13"/>
          <p:cNvSpPr txBox="1"/>
          <p:nvPr>
            <p:ph idx="1" type="subTitle"/>
          </p:nvPr>
        </p:nvSpPr>
        <p:spPr>
          <a:xfrm>
            <a:off x="1317750" y="2704575"/>
            <a:ext cx="5142600" cy="17394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s" sz="1800">
                <a:solidFill>
                  <a:srgbClr val="000000"/>
                </a:solidFill>
                <a:latin typeface="Arial"/>
                <a:ea typeface="Arial"/>
                <a:cs typeface="Arial"/>
                <a:sym typeface="Arial"/>
              </a:rPr>
              <a:t>Equipo 8</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Bonifacio León, Mauricio</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Hernández Jiménez Diana Lisset</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Matadamas Macedonio José Alberto</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Reyes Alonso Katherine</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Rosales Mendoza Armando Jose</a:t>
            </a:r>
            <a:endParaRPr sz="18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52525" y="237575"/>
            <a:ext cx="8520600" cy="4734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000"/>
              </a:spcBef>
              <a:spcAft>
                <a:spcPts val="1000"/>
              </a:spcAft>
              <a:buNone/>
            </a:pPr>
            <a:r>
              <a:rPr lang="es"/>
              <a:t>Relación con el Cómputo Móvil</a:t>
            </a:r>
            <a:endParaRPr sz="3400">
              <a:solidFill>
                <a:srgbClr val="FF0000"/>
              </a:solidFill>
            </a:endParaRPr>
          </a:p>
        </p:txBody>
      </p:sp>
      <p:sp>
        <p:nvSpPr>
          <p:cNvPr id="129" name="Google Shape;129;p22"/>
          <p:cNvSpPr txBox="1"/>
          <p:nvPr>
            <p:ph idx="1" type="body"/>
          </p:nvPr>
        </p:nvSpPr>
        <p:spPr>
          <a:xfrm>
            <a:off x="311700" y="918475"/>
            <a:ext cx="8005800" cy="3831600"/>
          </a:xfrm>
          <a:prstGeom prst="rect">
            <a:avLst/>
          </a:prstGeom>
        </p:spPr>
        <p:txBody>
          <a:bodyPr anchorCtr="0" anchor="t" bIns="91425" lIns="91425" spcFirstLastPara="1" rIns="91425" wrap="square" tIns="91425">
            <a:normAutofit/>
          </a:bodyPr>
          <a:lstStyle/>
          <a:p>
            <a:pPr indent="0" lvl="0" marL="89999" marR="3460938" rtl="0" algn="just">
              <a:lnSpc>
                <a:spcPct val="140000"/>
              </a:lnSpc>
              <a:spcBef>
                <a:spcPts val="1000"/>
              </a:spcBef>
              <a:spcAft>
                <a:spcPts val="0"/>
              </a:spcAft>
              <a:buNone/>
            </a:pPr>
            <a:r>
              <a:rPr lang="es" sz="1700">
                <a:solidFill>
                  <a:schemeClr val="accent5"/>
                </a:solidFill>
                <a:latin typeface="Arial"/>
                <a:ea typeface="Arial"/>
                <a:cs typeface="Arial"/>
                <a:sym typeface="Arial"/>
              </a:rPr>
              <a:t>Tecnologías de forma inalámbrica tales como: Dispositi</a:t>
            </a:r>
            <a:r>
              <a:rPr lang="es" sz="1700">
                <a:solidFill>
                  <a:schemeClr val="accent5"/>
                </a:solidFill>
                <a:latin typeface="Arial"/>
                <a:ea typeface="Arial"/>
                <a:cs typeface="Arial"/>
                <a:sym typeface="Arial"/>
              </a:rPr>
              <a:t>vo</a:t>
            </a:r>
            <a:r>
              <a:rPr lang="es" sz="1700">
                <a:solidFill>
                  <a:schemeClr val="accent5"/>
                </a:solidFill>
                <a:latin typeface="Arial"/>
                <a:ea typeface="Arial"/>
                <a:cs typeface="Arial"/>
                <a:sym typeface="Arial"/>
              </a:rPr>
              <a:t>s que tengan una gran capacidad de procesamiento de datos.</a:t>
            </a:r>
            <a:endParaRPr sz="1700">
              <a:solidFill>
                <a:schemeClr val="accent5"/>
              </a:solidFill>
              <a:latin typeface="Arial"/>
              <a:ea typeface="Arial"/>
              <a:cs typeface="Arial"/>
              <a:sym typeface="Arial"/>
            </a:endParaRPr>
          </a:p>
          <a:p>
            <a:pPr indent="0" lvl="0" marL="89999" marR="3460938" rtl="0" algn="just">
              <a:lnSpc>
                <a:spcPct val="140000"/>
              </a:lnSpc>
              <a:spcBef>
                <a:spcPts val="1000"/>
              </a:spcBef>
              <a:spcAft>
                <a:spcPts val="1000"/>
              </a:spcAft>
              <a:buNone/>
            </a:pPr>
            <a:r>
              <a:rPr lang="es" sz="1700">
                <a:solidFill>
                  <a:schemeClr val="accent5"/>
                </a:solidFill>
                <a:latin typeface="Arial"/>
                <a:ea typeface="Arial"/>
                <a:cs typeface="Arial"/>
                <a:sym typeface="Arial"/>
              </a:rPr>
              <a:t>Para poder dar una mejor calidad en cuanto al </a:t>
            </a:r>
            <a:r>
              <a:rPr lang="es" sz="1700">
                <a:solidFill>
                  <a:schemeClr val="accent5"/>
                </a:solidFill>
                <a:latin typeface="Arial"/>
                <a:ea typeface="Arial"/>
                <a:cs typeface="Arial"/>
                <a:sym typeface="Arial"/>
              </a:rPr>
              <a:t>procesamiento</a:t>
            </a:r>
            <a:r>
              <a:rPr lang="es" sz="1700">
                <a:solidFill>
                  <a:schemeClr val="accent5"/>
                </a:solidFill>
                <a:latin typeface="Arial"/>
                <a:ea typeface="Arial"/>
                <a:cs typeface="Arial"/>
                <a:sym typeface="Arial"/>
              </a:rPr>
              <a:t> de datos, tanto en rapidez como en lectura de estos,  es necesario que los dispositivos cuenten con mejores características de procesamiento de los datos.</a:t>
            </a:r>
            <a:endParaRPr sz="2600">
              <a:solidFill>
                <a:schemeClr val="accent5"/>
              </a:solidFill>
              <a:latin typeface="Arial"/>
              <a:ea typeface="Arial"/>
              <a:cs typeface="Arial"/>
              <a:sym typeface="Arial"/>
            </a:endParaRPr>
          </a:p>
        </p:txBody>
      </p:sp>
      <p:pic>
        <p:nvPicPr>
          <p:cNvPr id="130" name="Google Shape;130;p22"/>
          <p:cNvPicPr preferRelativeResize="0"/>
          <p:nvPr/>
        </p:nvPicPr>
        <p:blipFill>
          <a:blip r:embed="rId3">
            <a:alphaModFix/>
          </a:blip>
          <a:stretch>
            <a:fillRect/>
          </a:stretch>
        </p:blipFill>
        <p:spPr>
          <a:xfrm>
            <a:off x="5035075" y="964329"/>
            <a:ext cx="3557851" cy="3545300"/>
          </a:xfrm>
          <a:prstGeom prst="rect">
            <a:avLst/>
          </a:prstGeom>
          <a:noFill/>
          <a:ln>
            <a:noFill/>
          </a:ln>
        </p:spPr>
      </p:pic>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62750" y="266775"/>
            <a:ext cx="8520600" cy="346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000"/>
              </a:spcBef>
              <a:spcAft>
                <a:spcPts val="0"/>
              </a:spcAft>
              <a:buNone/>
            </a:pPr>
            <a:r>
              <a:rPr lang="es"/>
              <a:t>Futuro de la tecnología</a:t>
            </a:r>
            <a:endParaRPr sz="1344">
              <a:solidFill>
                <a:srgbClr val="FF0000"/>
              </a:solidFill>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137" name="Google Shape;137;p23"/>
          <p:cNvSpPr txBox="1"/>
          <p:nvPr>
            <p:ph idx="1" type="body"/>
          </p:nvPr>
        </p:nvSpPr>
        <p:spPr>
          <a:xfrm>
            <a:off x="311700" y="489850"/>
            <a:ext cx="7421400" cy="44115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150000"/>
              </a:lnSpc>
              <a:spcBef>
                <a:spcPts val="1000"/>
              </a:spcBef>
              <a:spcAft>
                <a:spcPts val="0"/>
              </a:spcAft>
              <a:buNone/>
            </a:pPr>
            <a:r>
              <a:t/>
            </a:r>
            <a:endParaRPr sz="1716">
              <a:solidFill>
                <a:schemeClr val="dk1"/>
              </a:solidFill>
              <a:latin typeface="Arial"/>
              <a:ea typeface="Arial"/>
              <a:cs typeface="Arial"/>
              <a:sym typeface="Arial"/>
            </a:endParaRPr>
          </a:p>
          <a:p>
            <a:pPr indent="0" lvl="0" marL="0" marR="2518562" rtl="0" algn="just">
              <a:lnSpc>
                <a:spcPct val="150000"/>
              </a:lnSpc>
              <a:spcBef>
                <a:spcPts val="1000"/>
              </a:spcBef>
              <a:spcAft>
                <a:spcPts val="0"/>
              </a:spcAft>
              <a:buNone/>
            </a:pPr>
            <a:r>
              <a:rPr lang="es" sz="1716">
                <a:solidFill>
                  <a:schemeClr val="accent5"/>
                </a:solidFill>
                <a:latin typeface="Arial"/>
                <a:ea typeface="Arial"/>
                <a:cs typeface="Arial"/>
                <a:sym typeface="Arial"/>
              </a:rPr>
              <a:t>En un futuro los dispositivos móviles deberán contar con una mayor eficiencia en cuanto a hardware, como por ejemplo en las baterías, las cuales deberán tener una duración capaz de dar alimentación al teléfono con un mayor tiempo. </a:t>
            </a:r>
            <a:endParaRPr sz="1716">
              <a:solidFill>
                <a:schemeClr val="accent5"/>
              </a:solidFill>
              <a:latin typeface="Arial"/>
              <a:ea typeface="Arial"/>
              <a:cs typeface="Arial"/>
              <a:sym typeface="Arial"/>
            </a:endParaRPr>
          </a:p>
          <a:p>
            <a:pPr indent="0" lvl="0" marL="0" marR="2518562" rtl="0" algn="just">
              <a:lnSpc>
                <a:spcPct val="150000"/>
              </a:lnSpc>
              <a:spcBef>
                <a:spcPts val="1000"/>
              </a:spcBef>
              <a:spcAft>
                <a:spcPts val="0"/>
              </a:spcAft>
              <a:buNone/>
            </a:pPr>
            <a:r>
              <a:rPr lang="es" sz="1716">
                <a:solidFill>
                  <a:schemeClr val="accent5"/>
                </a:solidFill>
                <a:latin typeface="Arial"/>
                <a:ea typeface="Arial"/>
                <a:cs typeface="Arial"/>
                <a:sym typeface="Arial"/>
              </a:rPr>
              <a:t>Se cree que en un futuro los dispositivos móviles no tendrán que cargarse o conectarse  muchas veces para que su batería  dure lo necesario para sus fines, lo cual nos dice que las apps también deberán tener una mejor complejidad para ser muy efectivas. </a:t>
            </a:r>
            <a:endParaRPr sz="1716">
              <a:solidFill>
                <a:schemeClr val="accent5"/>
              </a:solidFill>
              <a:latin typeface="Arial"/>
              <a:ea typeface="Arial"/>
              <a:cs typeface="Arial"/>
              <a:sym typeface="Arial"/>
            </a:endParaRPr>
          </a:p>
          <a:p>
            <a:pPr indent="0" lvl="0" marL="0" marR="2604410" rtl="0" algn="just">
              <a:lnSpc>
                <a:spcPct val="150000"/>
              </a:lnSpc>
              <a:spcBef>
                <a:spcPts val="1000"/>
              </a:spcBef>
              <a:spcAft>
                <a:spcPts val="1000"/>
              </a:spcAft>
              <a:buNone/>
            </a:pPr>
            <a:r>
              <a:t/>
            </a:r>
            <a:endParaRPr sz="2000">
              <a:solidFill>
                <a:schemeClr val="dk1"/>
              </a:solidFill>
            </a:endParaRPr>
          </a:p>
        </p:txBody>
      </p:sp>
      <p:pic>
        <p:nvPicPr>
          <p:cNvPr id="138" name="Google Shape;138;p23"/>
          <p:cNvPicPr preferRelativeResize="0"/>
          <p:nvPr/>
        </p:nvPicPr>
        <p:blipFill>
          <a:blip r:embed="rId3">
            <a:alphaModFix/>
          </a:blip>
          <a:stretch>
            <a:fillRect/>
          </a:stretch>
        </p:blipFill>
        <p:spPr>
          <a:xfrm>
            <a:off x="5421425" y="1157291"/>
            <a:ext cx="3253124" cy="3178675"/>
          </a:xfrm>
          <a:prstGeom prst="rect">
            <a:avLst/>
          </a:prstGeom>
          <a:noFill/>
          <a:ln>
            <a:noFill/>
          </a:ln>
        </p:spPr>
      </p:pic>
      <p:sp>
        <p:nvSpPr>
          <p:cNvPr id="139" name="Google Shape;13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0" y="225088"/>
            <a:ext cx="9144001" cy="4693319"/>
          </a:xfrm>
          <a:prstGeom prst="rect">
            <a:avLst/>
          </a:prstGeom>
          <a:noFill/>
          <a:ln>
            <a:noFill/>
          </a:ln>
        </p:spPr>
      </p:pic>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Referencias</a:t>
            </a:r>
            <a:endParaRPr/>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a:bodyPr>
          <a:lstStyle/>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Hyperautomation – The next frontier in Supply chain and Logistics Industry. (2021, abril 19). Total EBiz Solutions. https://www.totalebizsolutions.com/application-maintenance-support-services-sharepoint-java-singapore/</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Nehra, M. (2021, enero 26). Future of hyper automation in industry 4.0. ITChronicles. https://itchronicles.com/automation/future-of-hyper-automation-in-industry-4-0/</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Hiperautomatización: cuando la tecnología toma decisiones. https://www.mecalux.es/blog/hiperautomatizacion. 2021. Mecalux</a:t>
            </a:r>
            <a:endParaRPr sz="6718">
              <a:solidFill>
                <a:srgbClr val="222222"/>
              </a:solidFill>
              <a:latin typeface="Century Gothic"/>
              <a:ea typeface="Century Gothic"/>
              <a:cs typeface="Century Gothic"/>
              <a:sym typeface="Century Gothic"/>
            </a:endParaRPr>
          </a:p>
          <a:p>
            <a:pPr indent="0" lvl="0" marL="0" rtl="0" algn="l">
              <a:spcBef>
                <a:spcPts val="1200"/>
              </a:spcBef>
              <a:spcAft>
                <a:spcPts val="1200"/>
              </a:spcAft>
              <a:buNone/>
            </a:pPr>
            <a:r>
              <a:t/>
            </a:r>
            <a:endParaRPr/>
          </a:p>
        </p:txBody>
      </p:sp>
      <p:sp>
        <p:nvSpPr>
          <p:cNvPr id="152" name="Google Shape;1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 type="body"/>
          </p:nvPr>
        </p:nvSpPr>
        <p:spPr>
          <a:xfrm>
            <a:off x="311700" y="293000"/>
            <a:ext cx="8520600" cy="4488000"/>
          </a:xfrm>
          <a:prstGeom prst="rect">
            <a:avLst/>
          </a:prstGeom>
        </p:spPr>
        <p:txBody>
          <a:bodyPr anchorCtr="0" anchor="t" bIns="91425" lIns="91425" spcFirstLastPara="1" rIns="91425" wrap="square" tIns="91425">
            <a:normAutofit fontScale="25000" lnSpcReduction="20000"/>
          </a:bodyPr>
          <a:lstStyle/>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Argentina, C. I. E. (2021, 30 diciembre). ¿Qué es la hiperautomatización en logística? Cómo Importar en Argentina. Recuperado 9 de septiembre de 2022, de https://www.comoimportarenargentina.com.ar/hiperautomatizacion-en-logistica/</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(2021, 15 julio). ¿Qué es la Hiperautomatización? [Vídeo]. YouTube. Recuperado 9 de septiembre de 2022, de https://www.youtube.com/watch?v=oG1SwOGBiG8</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ProcessMaker. (2021, 19 julio). 6 Most Popular Hyperautomation Software Solutions. Recuperado 9 de septiembre de 2022, de https://www.processmaker.com/es/blog/6-most-popular-hyperautomation-software-solutions/</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Hiperautomatización y su aplicación en los negocios. (2022, 28 junio). Ikusi. Recuperado 7 de septiembre de 2022, de https://www.ikusi.com/mx/hiperautomatizacion-y-su-aplicacion-en-los-negocios/</a:t>
            </a:r>
            <a:endParaRPr sz="6718">
              <a:solidFill>
                <a:srgbClr val="222222"/>
              </a:solidFill>
              <a:latin typeface="Century Gothic"/>
              <a:ea typeface="Century Gothic"/>
              <a:cs typeface="Century Gothic"/>
              <a:sym typeface="Century Gothic"/>
            </a:endParaRPr>
          </a:p>
          <a:p>
            <a:pPr indent="0" lvl="0" marL="0" rtl="0" algn="l">
              <a:spcBef>
                <a:spcPts val="1200"/>
              </a:spcBef>
              <a:spcAft>
                <a:spcPts val="1200"/>
              </a:spcAft>
              <a:buNone/>
            </a:pPr>
            <a:r>
              <a:t/>
            </a:r>
            <a:endParaRPr/>
          </a:p>
        </p:txBody>
      </p:sp>
      <p:sp>
        <p:nvSpPr>
          <p:cNvPr id="158" name="Google Shape;15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a:t>
            </a:r>
            <a:r>
              <a:rPr lang="es"/>
              <a:t>ucció</a:t>
            </a:r>
            <a:r>
              <a:rPr lang="es"/>
              <a:t>n</a:t>
            </a:r>
            <a:endParaRPr/>
          </a:p>
        </p:txBody>
      </p:sp>
      <p:sp>
        <p:nvSpPr>
          <p:cNvPr id="64" name="Google Shape;64;p14"/>
          <p:cNvSpPr txBox="1"/>
          <p:nvPr>
            <p:ph idx="1" type="body"/>
          </p:nvPr>
        </p:nvSpPr>
        <p:spPr>
          <a:xfrm>
            <a:off x="352525" y="1129975"/>
            <a:ext cx="4127700" cy="1614000"/>
          </a:xfrm>
          <a:prstGeom prst="rect">
            <a:avLst/>
          </a:prstGeom>
          <a:solidFill>
            <a:schemeClr val="lt1"/>
          </a:solidFill>
        </p:spPr>
        <p:txBody>
          <a:bodyPr anchorCtr="0" anchor="t" bIns="91425" lIns="91425" spcFirstLastPara="1" rIns="91425" wrap="square" tIns="91425">
            <a:noAutofit/>
          </a:bodyPr>
          <a:lstStyle/>
          <a:p>
            <a:pPr indent="0" lvl="0" marL="0" rtl="0" algn="just">
              <a:lnSpc>
                <a:spcPct val="130000"/>
              </a:lnSpc>
              <a:spcBef>
                <a:spcPts val="1000"/>
              </a:spcBef>
              <a:spcAft>
                <a:spcPts val="1000"/>
              </a:spcAft>
              <a:buSzPts val="1018"/>
              <a:buNone/>
            </a:pPr>
            <a:r>
              <a:rPr lang="es" sz="2112">
                <a:solidFill>
                  <a:schemeClr val="accent5"/>
                </a:solidFill>
                <a:latin typeface="Century Gothic"/>
                <a:ea typeface="Century Gothic"/>
                <a:cs typeface="Century Gothic"/>
                <a:sym typeface="Century Gothic"/>
              </a:rPr>
              <a:t>La hiper automatización es una tendencia en auge cada vez más frecuente en la logística.</a:t>
            </a:r>
            <a:endParaRPr sz="2945">
              <a:solidFill>
                <a:schemeClr val="accent5"/>
              </a:solidFill>
              <a:latin typeface="Century Gothic"/>
              <a:ea typeface="Century Gothic"/>
              <a:cs typeface="Century Gothic"/>
              <a:sym typeface="Century Gothic"/>
            </a:endParaRPr>
          </a:p>
        </p:txBody>
      </p:sp>
      <p:pic>
        <p:nvPicPr>
          <p:cNvPr id="65" name="Google Shape;65;p14"/>
          <p:cNvPicPr preferRelativeResize="0"/>
          <p:nvPr/>
        </p:nvPicPr>
        <p:blipFill>
          <a:blip r:embed="rId3">
            <a:alphaModFix/>
          </a:blip>
          <a:stretch>
            <a:fillRect/>
          </a:stretch>
        </p:blipFill>
        <p:spPr>
          <a:xfrm rot="-1116218">
            <a:off x="2514269" y="2520989"/>
            <a:ext cx="3477862" cy="1943946"/>
          </a:xfrm>
          <a:prstGeom prst="rect">
            <a:avLst/>
          </a:prstGeom>
          <a:noFill/>
          <a:ln>
            <a:noFill/>
          </a:ln>
          <a:effectLst>
            <a:outerShdw blurRad="57150" rotWithShape="0" algn="bl" dir="5400000" dist="19050">
              <a:srgbClr val="000000">
                <a:alpha val="50000"/>
              </a:srgbClr>
            </a:outerShdw>
          </a:effectLst>
        </p:spPr>
      </p:pic>
      <p:pic>
        <p:nvPicPr>
          <p:cNvPr id="66" name="Google Shape;66;p14"/>
          <p:cNvPicPr preferRelativeResize="0"/>
          <p:nvPr/>
        </p:nvPicPr>
        <p:blipFill>
          <a:blip r:embed="rId4">
            <a:alphaModFix/>
          </a:blip>
          <a:stretch>
            <a:fillRect/>
          </a:stretch>
        </p:blipFill>
        <p:spPr>
          <a:xfrm rot="1395587">
            <a:off x="6161046" y="400779"/>
            <a:ext cx="2466933" cy="2124068"/>
          </a:xfrm>
          <a:prstGeom prst="rect">
            <a:avLst/>
          </a:prstGeom>
          <a:noFill/>
          <a:ln>
            <a:noFill/>
          </a:ln>
        </p:spPr>
      </p:pic>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311700" y="1152475"/>
            <a:ext cx="3945600" cy="2419800"/>
          </a:xfrm>
          <a:prstGeom prst="rect">
            <a:avLst/>
          </a:prstGeom>
        </p:spPr>
        <p:txBody>
          <a:bodyPr anchorCtr="0" anchor="t" bIns="91425" lIns="91425" spcFirstLastPara="1" rIns="91425" wrap="square" tIns="91425">
            <a:normAutofit lnSpcReduction="20000"/>
          </a:bodyPr>
          <a:lstStyle/>
          <a:p>
            <a:pPr indent="0" lvl="0" marL="0" rtl="0" algn="just">
              <a:lnSpc>
                <a:spcPct val="150000"/>
              </a:lnSpc>
              <a:spcBef>
                <a:spcPts val="1000"/>
              </a:spcBef>
              <a:spcAft>
                <a:spcPts val="1000"/>
              </a:spcAft>
              <a:buNone/>
            </a:pPr>
            <a:r>
              <a:rPr lang="es" sz="2300">
                <a:solidFill>
                  <a:schemeClr val="accent5"/>
                </a:solidFill>
                <a:latin typeface="Century Gothic"/>
                <a:ea typeface="Century Gothic"/>
                <a:cs typeface="Century Gothic"/>
                <a:sym typeface="Century Gothic"/>
              </a:rPr>
              <a:t>La hiper automatización configura una nueva etapa en la transformación digital de la logística.</a:t>
            </a:r>
            <a:endParaRPr sz="2300">
              <a:solidFill>
                <a:schemeClr val="accent5"/>
              </a:solidFill>
              <a:latin typeface="Century Gothic"/>
              <a:ea typeface="Century Gothic"/>
              <a:cs typeface="Century Gothic"/>
              <a:sym typeface="Century Gothic"/>
            </a:endParaRPr>
          </a:p>
        </p:txBody>
      </p:sp>
      <p:pic>
        <p:nvPicPr>
          <p:cNvPr id="73" name="Google Shape;73;p15"/>
          <p:cNvPicPr preferRelativeResize="0"/>
          <p:nvPr/>
        </p:nvPicPr>
        <p:blipFill>
          <a:blip r:embed="rId3">
            <a:alphaModFix/>
          </a:blip>
          <a:stretch>
            <a:fillRect/>
          </a:stretch>
        </p:blipFill>
        <p:spPr>
          <a:xfrm>
            <a:off x="4409700" y="835075"/>
            <a:ext cx="4581900" cy="3054600"/>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580425"/>
            <a:ext cx="8520600" cy="1467300"/>
          </a:xfrm>
          <a:prstGeom prst="rect">
            <a:avLst/>
          </a:prstGeom>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s"/>
              <a:t>Contexto Histórico</a:t>
            </a:r>
            <a:endParaRPr sz="1344">
              <a:solidFill>
                <a:schemeClr val="lt1"/>
              </a:solidFill>
              <a:highlight>
                <a:schemeClr val="lt1"/>
              </a:highlight>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80" name="Google Shape;80;p16"/>
          <p:cNvSpPr txBox="1"/>
          <p:nvPr>
            <p:ph idx="1" type="body"/>
          </p:nvPr>
        </p:nvSpPr>
        <p:spPr>
          <a:xfrm>
            <a:off x="311700" y="928700"/>
            <a:ext cx="7750500" cy="3988800"/>
          </a:xfrm>
          <a:prstGeom prst="rect">
            <a:avLst/>
          </a:prstGeom>
        </p:spPr>
        <p:txBody>
          <a:bodyPr anchorCtr="0" anchor="t" bIns="91425" lIns="91425" spcFirstLastPara="1" rIns="91425" wrap="square" tIns="91425">
            <a:normAutofit fontScale="85000" lnSpcReduction="10000"/>
          </a:bodyPr>
          <a:lstStyle/>
          <a:p>
            <a:pPr indent="0" lvl="0" marL="0" rtl="0" algn="just">
              <a:lnSpc>
                <a:spcPct val="150000"/>
              </a:lnSpc>
              <a:spcBef>
                <a:spcPts val="1000"/>
              </a:spcBef>
              <a:spcAft>
                <a:spcPts val="0"/>
              </a:spcAft>
              <a:buNone/>
            </a:pPr>
            <a:r>
              <a:t/>
            </a:r>
            <a:endParaRPr sz="1795">
              <a:solidFill>
                <a:schemeClr val="dk1"/>
              </a:solidFill>
              <a:latin typeface="Arial"/>
              <a:ea typeface="Arial"/>
              <a:cs typeface="Arial"/>
              <a:sym typeface="Arial"/>
            </a:endParaRPr>
          </a:p>
          <a:p>
            <a:pPr indent="0" lvl="0" marL="0" marR="3472702" rtl="0" algn="just">
              <a:lnSpc>
                <a:spcPct val="150000"/>
              </a:lnSpc>
              <a:spcBef>
                <a:spcPts val="1000"/>
              </a:spcBef>
              <a:spcAft>
                <a:spcPts val="0"/>
              </a:spcAft>
              <a:buNone/>
            </a:pPr>
            <a:r>
              <a:rPr lang="es" sz="1795">
                <a:solidFill>
                  <a:schemeClr val="accent5"/>
                </a:solidFill>
                <a:latin typeface="Arial"/>
                <a:ea typeface="Arial"/>
                <a:cs typeface="Arial"/>
                <a:sym typeface="Arial"/>
              </a:rPr>
              <a:t>E</a:t>
            </a:r>
            <a:r>
              <a:rPr lang="es" sz="1795">
                <a:solidFill>
                  <a:schemeClr val="accent5"/>
                </a:solidFill>
                <a:latin typeface="Arial"/>
                <a:ea typeface="Arial"/>
                <a:cs typeface="Arial"/>
                <a:sym typeface="Arial"/>
              </a:rPr>
              <a:t>n el siglo XX se originó la tercera Revolución Industrial de la mano de la digitalización y automatización de procesos. </a:t>
            </a:r>
            <a:r>
              <a:rPr lang="es" sz="1795">
                <a:solidFill>
                  <a:schemeClr val="accent5"/>
                </a:solidFill>
                <a:latin typeface="Arial"/>
                <a:ea typeface="Arial"/>
                <a:cs typeface="Arial"/>
                <a:sym typeface="Arial"/>
              </a:rPr>
              <a:t>Por lo tanto, en estas circunstancias se ha originado el término de </a:t>
            </a:r>
            <a:r>
              <a:rPr i="1" lang="es" sz="1795">
                <a:solidFill>
                  <a:schemeClr val="accent5"/>
                </a:solidFill>
                <a:latin typeface="Arial"/>
                <a:ea typeface="Arial"/>
                <a:cs typeface="Arial"/>
                <a:sym typeface="Arial"/>
              </a:rPr>
              <a:t>Hiperautomatización</a:t>
            </a:r>
            <a:r>
              <a:rPr lang="es" sz="1795">
                <a:solidFill>
                  <a:schemeClr val="accent5"/>
                </a:solidFill>
                <a:latin typeface="Arial"/>
                <a:ea typeface="Arial"/>
                <a:cs typeface="Arial"/>
                <a:sym typeface="Arial"/>
              </a:rPr>
              <a:t>, el cual también es conocido como Automatización inteligente de procesos - IPA, o Automatización digital de procesos - DPA.</a:t>
            </a:r>
            <a:endParaRPr sz="1795">
              <a:solidFill>
                <a:schemeClr val="accent5"/>
              </a:solidFill>
              <a:latin typeface="Arial"/>
              <a:ea typeface="Arial"/>
              <a:cs typeface="Arial"/>
              <a:sym typeface="Arial"/>
            </a:endParaRPr>
          </a:p>
          <a:p>
            <a:pPr indent="0" lvl="0" marL="0" rtl="0" algn="just">
              <a:lnSpc>
                <a:spcPct val="150000"/>
              </a:lnSpc>
              <a:spcBef>
                <a:spcPts val="10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1000"/>
              </a:spcBef>
              <a:spcAft>
                <a:spcPts val="1000"/>
              </a:spcAft>
              <a:buNone/>
            </a:pPr>
            <a:r>
              <a:t/>
            </a:r>
            <a:endParaRPr sz="900">
              <a:solidFill>
                <a:schemeClr val="dk1"/>
              </a:solidFill>
              <a:latin typeface="Times New Roman"/>
              <a:ea typeface="Times New Roman"/>
              <a:cs typeface="Times New Roman"/>
              <a:sym typeface="Times New Roman"/>
            </a:endParaRPr>
          </a:p>
        </p:txBody>
      </p:sp>
      <p:pic>
        <p:nvPicPr>
          <p:cNvPr id="81" name="Google Shape;81;p16"/>
          <p:cNvPicPr preferRelativeResize="0"/>
          <p:nvPr/>
        </p:nvPicPr>
        <p:blipFill>
          <a:blip r:embed="rId3">
            <a:alphaModFix/>
          </a:blip>
          <a:stretch>
            <a:fillRect/>
          </a:stretch>
        </p:blipFill>
        <p:spPr>
          <a:xfrm>
            <a:off x="5115750" y="1168625"/>
            <a:ext cx="3259175" cy="2806250"/>
          </a:xfrm>
          <a:prstGeom prst="rect">
            <a:avLst/>
          </a:prstGeom>
          <a:noFill/>
          <a:ln>
            <a:noFill/>
          </a:ln>
          <a:effectLst>
            <a:outerShdw blurRad="57150" rotWithShape="0" algn="bl" dir="5400000" dist="19050">
              <a:srgbClr val="000000">
                <a:alpha val="50000"/>
              </a:srgbClr>
            </a:outerShdw>
          </a:effectLst>
        </p:spPr>
      </p:pic>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500550" y="405825"/>
            <a:ext cx="8520600" cy="4818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s"/>
              <a:t>Contexto Actual</a:t>
            </a:r>
            <a:endParaRPr sz="1310">
              <a:solidFill>
                <a:srgbClr val="FF0000"/>
              </a:solidFill>
              <a:latin typeface="Times New Roman"/>
              <a:ea typeface="Times New Roman"/>
              <a:cs typeface="Times New Roman"/>
              <a:sym typeface="Times New Roman"/>
            </a:endParaRPr>
          </a:p>
          <a:p>
            <a:pPr indent="0" lvl="0" marL="0" rtl="0" algn="l">
              <a:spcBef>
                <a:spcPts val="1000"/>
              </a:spcBef>
              <a:spcAft>
                <a:spcPts val="0"/>
              </a:spcAft>
              <a:buSzPts val="990"/>
              <a:buNone/>
            </a:pPr>
            <a:r>
              <a:t/>
            </a:r>
            <a:endParaRPr sz="2700"/>
          </a:p>
        </p:txBody>
      </p:sp>
      <p:sp>
        <p:nvSpPr>
          <p:cNvPr id="88" name="Google Shape;88;p17"/>
          <p:cNvSpPr txBox="1"/>
          <p:nvPr>
            <p:ph idx="1" type="body"/>
          </p:nvPr>
        </p:nvSpPr>
        <p:spPr>
          <a:xfrm>
            <a:off x="409025" y="1051525"/>
            <a:ext cx="4469100" cy="3611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lang="es" sz="1600">
                <a:solidFill>
                  <a:schemeClr val="accent5"/>
                </a:solidFill>
                <a:latin typeface="Arial"/>
                <a:ea typeface="Arial"/>
                <a:cs typeface="Arial"/>
                <a:sym typeface="Arial"/>
              </a:rPr>
              <a:t>Este término de Hiperautomatización surgió en el 2019, y que esencialmente hace referencia al uso de tecnologías muy avanzadas tales como el aprendizaje por máquina (ML), inteligencia artificial (AI) y automatización de ciertos procesos robóticos (RPA), en su mayoría estas tareas eran realizadas por humanos. </a:t>
            </a:r>
            <a:endParaRPr sz="1600">
              <a:solidFill>
                <a:schemeClr val="accent5"/>
              </a:solidFill>
              <a:latin typeface="Arial"/>
              <a:ea typeface="Arial"/>
              <a:cs typeface="Arial"/>
              <a:sym typeface="Arial"/>
            </a:endParaRPr>
          </a:p>
          <a:p>
            <a:pPr indent="0" lvl="0" marL="0" rtl="0" algn="just">
              <a:lnSpc>
                <a:spcPct val="150000"/>
              </a:lnSpc>
              <a:spcBef>
                <a:spcPts val="1000"/>
              </a:spcBef>
              <a:spcAft>
                <a:spcPts val="0"/>
              </a:spcAft>
              <a:buNone/>
            </a:pPr>
            <a:r>
              <a:t/>
            </a:r>
            <a:endParaRPr sz="1600">
              <a:solidFill>
                <a:schemeClr val="dk1"/>
              </a:solidFill>
              <a:latin typeface="Times New Roman"/>
              <a:ea typeface="Times New Roman"/>
              <a:cs typeface="Times New Roman"/>
              <a:sym typeface="Times New Roman"/>
            </a:endParaRPr>
          </a:p>
          <a:p>
            <a:pPr indent="457200" lvl="0" marL="0" marR="4001723" rtl="0" algn="just">
              <a:lnSpc>
                <a:spcPct val="150000"/>
              </a:lnSpc>
              <a:spcBef>
                <a:spcPts val="1000"/>
              </a:spcBef>
              <a:spcAft>
                <a:spcPts val="1000"/>
              </a:spcAft>
              <a:buNone/>
            </a:pPr>
            <a:r>
              <a:t/>
            </a:r>
            <a:endParaRPr sz="2500">
              <a:solidFill>
                <a:schemeClr val="dk1"/>
              </a:solidFill>
            </a:endParaRPr>
          </a:p>
        </p:txBody>
      </p:sp>
      <p:pic>
        <p:nvPicPr>
          <p:cNvPr id="89" name="Google Shape;89;p17"/>
          <p:cNvPicPr preferRelativeResize="0"/>
          <p:nvPr/>
        </p:nvPicPr>
        <p:blipFill>
          <a:blip r:embed="rId3">
            <a:alphaModFix/>
          </a:blip>
          <a:stretch>
            <a:fillRect/>
          </a:stretch>
        </p:blipFill>
        <p:spPr>
          <a:xfrm>
            <a:off x="5153725" y="1362288"/>
            <a:ext cx="3579776" cy="2418924"/>
          </a:xfrm>
          <a:prstGeom prst="rect">
            <a:avLst/>
          </a:prstGeom>
          <a:noFill/>
          <a:ln>
            <a:noFill/>
          </a:ln>
        </p:spPr>
      </p:pic>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Ventajas</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100"/>
              </a:spcBef>
              <a:spcAft>
                <a:spcPts val="0"/>
              </a:spcAft>
              <a:buClr>
                <a:schemeClr val="accent5"/>
              </a:buClr>
              <a:buSzPts val="1800"/>
              <a:buFont typeface="Times New Roman"/>
              <a:buChar char="●"/>
            </a:pPr>
            <a:r>
              <a:rPr b="1" lang="es">
                <a:solidFill>
                  <a:schemeClr val="accent5"/>
                </a:solidFill>
                <a:latin typeface="Times New Roman"/>
                <a:ea typeface="Times New Roman"/>
                <a:cs typeface="Times New Roman"/>
                <a:sym typeface="Times New Roman"/>
              </a:rPr>
              <a:t>Aceleración de las tareas complejas</a:t>
            </a:r>
            <a:endParaRPr b="1">
              <a:solidFill>
                <a:schemeClr val="accent5"/>
              </a:solidFill>
              <a:latin typeface="Times New Roman"/>
              <a:ea typeface="Times New Roman"/>
              <a:cs typeface="Times New Roman"/>
              <a:sym typeface="Times New Roman"/>
            </a:endParaRPr>
          </a:p>
          <a:p>
            <a:pPr indent="-342900" lvl="0" marL="457200" rtl="0" algn="just">
              <a:lnSpc>
                <a:spcPct val="163636"/>
              </a:lnSpc>
              <a:spcBef>
                <a:spcPts val="0"/>
              </a:spcBef>
              <a:spcAft>
                <a:spcPts val="0"/>
              </a:spcAft>
              <a:buClr>
                <a:schemeClr val="accent5"/>
              </a:buClr>
              <a:buSzPts val="1800"/>
              <a:buFont typeface="Times New Roman"/>
              <a:buChar char="●"/>
            </a:pPr>
            <a:r>
              <a:rPr b="1" lang="es">
                <a:solidFill>
                  <a:schemeClr val="accent5"/>
                </a:solidFill>
                <a:latin typeface="Times New Roman"/>
                <a:ea typeface="Times New Roman"/>
                <a:cs typeface="Times New Roman"/>
                <a:sym typeface="Times New Roman"/>
              </a:rPr>
              <a:t>Implementación de trabajadores digitales</a:t>
            </a:r>
            <a:endParaRPr b="1">
              <a:solidFill>
                <a:schemeClr val="accent5"/>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accent5"/>
              </a:buClr>
              <a:buSzPts val="1800"/>
              <a:buFont typeface="Times New Roman"/>
              <a:buChar char="●"/>
            </a:pPr>
            <a:r>
              <a:rPr b="1" lang="es">
                <a:solidFill>
                  <a:schemeClr val="accent5"/>
                </a:solidFill>
                <a:highlight>
                  <a:srgbClr val="FFFFFF"/>
                </a:highlight>
                <a:latin typeface="Times New Roman"/>
                <a:ea typeface="Times New Roman"/>
                <a:cs typeface="Times New Roman"/>
                <a:sym typeface="Times New Roman"/>
              </a:rPr>
              <a:t>El potencial de la IA</a:t>
            </a:r>
            <a:endParaRPr b="1">
              <a:solidFill>
                <a:schemeClr val="accent5"/>
              </a:solidFill>
              <a:highlight>
                <a:srgbClr val="FFFFFF"/>
              </a:highlight>
              <a:latin typeface="Times New Roman"/>
              <a:ea typeface="Times New Roman"/>
              <a:cs typeface="Times New Roman"/>
              <a:sym typeface="Times New Roman"/>
            </a:endParaRPr>
          </a:p>
          <a:p>
            <a:pPr indent="0" lvl="0" marL="0" rtl="0" algn="l">
              <a:lnSpc>
                <a:spcPct val="150000"/>
              </a:lnSpc>
              <a:spcBef>
                <a:spcPts val="1100"/>
              </a:spcBef>
              <a:spcAft>
                <a:spcPts val="0"/>
              </a:spcAft>
              <a:buNone/>
            </a:pPr>
            <a:r>
              <a:t/>
            </a:r>
            <a:endParaRPr sz="1200">
              <a:solidFill>
                <a:srgbClr val="424242"/>
              </a:solidFill>
              <a:highlight>
                <a:srgbClr val="FFFFFF"/>
              </a:highlight>
              <a:latin typeface="Arial"/>
              <a:ea typeface="Arial"/>
              <a:cs typeface="Arial"/>
              <a:sym typeface="Arial"/>
            </a:endParaRPr>
          </a:p>
          <a:p>
            <a:pPr indent="0" lvl="0" marL="457200" rtl="0" algn="l">
              <a:lnSpc>
                <a:spcPct val="150000"/>
              </a:lnSpc>
              <a:spcBef>
                <a:spcPts val="1100"/>
              </a:spcBef>
              <a:spcAft>
                <a:spcPts val="1100"/>
              </a:spcAft>
              <a:buNone/>
            </a:pPr>
            <a:r>
              <a:t/>
            </a:r>
            <a:endParaRPr i="1" sz="2100">
              <a:solidFill>
                <a:srgbClr val="222222"/>
              </a:solidFill>
              <a:latin typeface="Times New Roman"/>
              <a:ea typeface="Times New Roman"/>
              <a:cs typeface="Times New Roman"/>
              <a:sym typeface="Times New Roman"/>
            </a:endParaRPr>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98" name="Google Shape;98;p18"/>
          <p:cNvPicPr preferRelativeResize="0"/>
          <p:nvPr/>
        </p:nvPicPr>
        <p:blipFill rotWithShape="1">
          <a:blip r:embed="rId3">
            <a:alphaModFix/>
          </a:blip>
          <a:srcRect b="21176" l="51827" r="12441" t="32066"/>
          <a:stretch/>
        </p:blipFill>
        <p:spPr>
          <a:xfrm>
            <a:off x="4959800" y="1792900"/>
            <a:ext cx="3872501" cy="2618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000"/>
              </a:spcBef>
              <a:spcAft>
                <a:spcPts val="0"/>
              </a:spcAft>
              <a:buNone/>
            </a:pPr>
            <a:r>
              <a:rPr lang="es"/>
              <a:t>Relevancia en Ingeniería en Computación</a:t>
            </a:r>
            <a:endParaRPr sz="2088">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104" name="Google Shape;104;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23850" lvl="0" marL="457200" rtl="0" algn="just">
              <a:lnSpc>
                <a:spcPct val="150000"/>
              </a:lnSpc>
              <a:spcBef>
                <a:spcPts val="1000"/>
              </a:spcBef>
              <a:spcAft>
                <a:spcPts val="0"/>
              </a:spcAft>
              <a:buClr>
                <a:schemeClr val="accent5"/>
              </a:buClr>
              <a:buSzPts val="1500"/>
              <a:buFont typeface="Arial"/>
              <a:buChar char="●"/>
            </a:pPr>
            <a:r>
              <a:rPr lang="es" sz="1500">
                <a:solidFill>
                  <a:schemeClr val="accent5"/>
                </a:solidFill>
                <a:highlight>
                  <a:srgbClr val="FFFFFF"/>
                </a:highlight>
                <a:uFill>
                  <a:noFill/>
                </a:uFill>
                <a:latin typeface="Arial"/>
                <a:ea typeface="Arial"/>
                <a:cs typeface="Arial"/>
                <a:sym typeface="Arial"/>
                <a:hlinkClick r:id="rId3">
                  <a:extLst>
                    <a:ext uri="{A12FA001-AC4F-418D-AE19-62706E023703}">
                      <ahyp:hlinkClr val="tx"/>
                    </a:ext>
                  </a:extLst>
                </a:hlinkClick>
              </a:rPr>
              <a:t>La hiperautomatización</a:t>
            </a:r>
            <a:r>
              <a:rPr lang="es" sz="1500">
                <a:solidFill>
                  <a:schemeClr val="accent5"/>
                </a:solidFill>
                <a:highlight>
                  <a:srgbClr val="FFFFFF"/>
                </a:highlight>
                <a:latin typeface="Arial"/>
                <a:ea typeface="Arial"/>
                <a:cs typeface="Arial"/>
                <a:sym typeface="Arial"/>
              </a:rPr>
              <a:t> ha sido nombrada como la tendencia número 1 en la lista de Gartner ( listado que año tras año, compila las empresas que destacan por haber cumplido con los más altos estándares de calidad en materia tecnológica) de las 10 principales tendencias tecnológicas estratégicas del 2021</a:t>
            </a:r>
            <a:endParaRPr sz="1700">
              <a:solidFill>
                <a:schemeClr val="accent5"/>
              </a:solidFill>
              <a:latin typeface="Arial"/>
              <a:ea typeface="Arial"/>
              <a:cs typeface="Arial"/>
              <a:sym typeface="Arial"/>
            </a:endParaRPr>
          </a:p>
        </p:txBody>
      </p:sp>
      <p:sp>
        <p:nvSpPr>
          <p:cNvPr id="105" name="Google Shape;105;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07" name="Google Shape;107;p19"/>
          <p:cNvPicPr preferRelativeResize="0"/>
          <p:nvPr/>
        </p:nvPicPr>
        <p:blipFill>
          <a:blip r:embed="rId4">
            <a:alphaModFix/>
          </a:blip>
          <a:stretch>
            <a:fillRect/>
          </a:stretch>
        </p:blipFill>
        <p:spPr>
          <a:xfrm>
            <a:off x="4832400" y="1775650"/>
            <a:ext cx="3999899" cy="22861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13" name="Google Shape;113;p20"/>
          <p:cNvPicPr preferRelativeResize="0"/>
          <p:nvPr/>
        </p:nvPicPr>
        <p:blipFill>
          <a:blip r:embed="rId3">
            <a:alphaModFix/>
          </a:blip>
          <a:stretch>
            <a:fillRect/>
          </a:stretch>
        </p:blipFill>
        <p:spPr>
          <a:xfrm>
            <a:off x="683750" y="713675"/>
            <a:ext cx="7676425" cy="35906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lnSpc>
                <a:spcPct val="150000"/>
              </a:lnSpc>
              <a:spcBef>
                <a:spcPts val="1000"/>
              </a:spcBef>
              <a:spcAft>
                <a:spcPts val="1000"/>
              </a:spcAft>
              <a:buNone/>
            </a:pPr>
            <a:r>
              <a:rPr lang="es" sz="1800">
                <a:latin typeface="Times New Roman"/>
                <a:ea typeface="Times New Roman"/>
                <a:cs typeface="Times New Roman"/>
                <a:sym typeface="Times New Roman"/>
              </a:rPr>
              <a:t> </a:t>
            </a:r>
            <a:r>
              <a:rPr lang="es"/>
              <a:t>Cadena de suministro y logística</a:t>
            </a:r>
            <a:endParaRPr sz="3600"/>
          </a:p>
        </p:txBody>
      </p:sp>
      <p:sp>
        <p:nvSpPr>
          <p:cNvPr id="119" name="Google Shape;119;p21"/>
          <p:cNvSpPr txBox="1"/>
          <p:nvPr>
            <p:ph idx="1" type="body"/>
          </p:nvPr>
        </p:nvSpPr>
        <p:spPr>
          <a:xfrm>
            <a:off x="311700" y="1132275"/>
            <a:ext cx="471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s">
                <a:solidFill>
                  <a:schemeClr val="accent5"/>
                </a:solidFill>
                <a:highlight>
                  <a:srgbClr val="FFFFFF"/>
                </a:highlight>
                <a:uFill>
                  <a:noFill/>
                </a:uFill>
                <a:latin typeface="Arial"/>
                <a:ea typeface="Arial"/>
                <a:cs typeface="Arial"/>
                <a:sym typeface="Arial"/>
                <a:hlinkClick r:id="rId3">
                  <a:extLst>
                    <a:ext uri="{A12FA001-AC4F-418D-AE19-62706E023703}">
                      <ahyp:hlinkClr val="tx"/>
                    </a:ext>
                  </a:extLst>
                </a:hlinkClick>
              </a:rPr>
              <a:t>La </a:t>
            </a:r>
            <a:r>
              <a:rPr lang="es">
                <a:solidFill>
                  <a:schemeClr val="accent5"/>
                </a:solidFill>
                <a:highlight>
                  <a:srgbClr val="FFFFFF"/>
                </a:highlight>
                <a:latin typeface="Arial"/>
                <a:ea typeface="Arial"/>
                <a:cs typeface="Arial"/>
                <a:sym typeface="Arial"/>
              </a:rPr>
              <a:t>hiperautomatización aprovecha los modelos de procesos impulsados por IA para agilizar el flujo de trabajo entre diferentes departamentos, fuerza laboral humana, bots RPA y otras herramientas inteligentes para impulsar mejores resultados comerciales.</a:t>
            </a:r>
            <a:endParaRPr b="1" i="1">
              <a:solidFill>
                <a:schemeClr val="accent5"/>
              </a:solidFill>
              <a:highlight>
                <a:srgbClr val="FFFFFF"/>
              </a:highlight>
              <a:latin typeface="Montserrat"/>
              <a:ea typeface="Montserrat"/>
              <a:cs typeface="Montserrat"/>
              <a:sym typeface="Montserrat"/>
            </a:endParaRPr>
          </a:p>
          <a:p>
            <a:pPr indent="0" lvl="0" marL="0" rtl="0" algn="l">
              <a:spcBef>
                <a:spcPts val="1200"/>
              </a:spcBef>
              <a:spcAft>
                <a:spcPts val="1200"/>
              </a:spcAft>
              <a:buNone/>
            </a:pPr>
            <a:r>
              <a:t/>
            </a:r>
            <a:endParaRPr sz="1500">
              <a:solidFill>
                <a:schemeClr val="accent5"/>
              </a:solidFill>
              <a:highlight>
                <a:srgbClr val="FFFFFF"/>
              </a:highlight>
              <a:latin typeface="Arial"/>
              <a:ea typeface="Arial"/>
              <a:cs typeface="Arial"/>
              <a:sym typeface="Arial"/>
            </a:endParaRPr>
          </a:p>
        </p:txBody>
      </p:sp>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21" name="Google Shape;121;p21"/>
          <p:cNvPicPr preferRelativeResize="0"/>
          <p:nvPr/>
        </p:nvPicPr>
        <p:blipFill>
          <a:blip r:embed="rId4">
            <a:alphaModFix/>
          </a:blip>
          <a:stretch>
            <a:fillRect/>
          </a:stretch>
        </p:blipFill>
        <p:spPr>
          <a:xfrm>
            <a:off x="5293871" y="1132275"/>
            <a:ext cx="1717200" cy="1711100"/>
          </a:xfrm>
          <a:prstGeom prst="rect">
            <a:avLst/>
          </a:prstGeom>
          <a:noFill/>
          <a:ln>
            <a:noFill/>
          </a:ln>
        </p:spPr>
      </p:pic>
      <p:pic>
        <p:nvPicPr>
          <p:cNvPr id="122" name="Google Shape;122;p21"/>
          <p:cNvPicPr preferRelativeResize="0"/>
          <p:nvPr/>
        </p:nvPicPr>
        <p:blipFill>
          <a:blip r:embed="rId5">
            <a:alphaModFix/>
          </a:blip>
          <a:stretch>
            <a:fillRect/>
          </a:stretch>
        </p:blipFill>
        <p:spPr>
          <a:xfrm>
            <a:off x="5337275" y="2957923"/>
            <a:ext cx="1630400" cy="1630400"/>
          </a:xfrm>
          <a:prstGeom prst="rect">
            <a:avLst/>
          </a:prstGeom>
          <a:noFill/>
          <a:ln>
            <a:noFill/>
          </a:ln>
        </p:spPr>
      </p:pic>
      <p:pic>
        <p:nvPicPr>
          <p:cNvPr id="123" name="Google Shape;123;p21"/>
          <p:cNvPicPr preferRelativeResize="0"/>
          <p:nvPr/>
        </p:nvPicPr>
        <p:blipFill>
          <a:blip r:embed="rId6">
            <a:alphaModFix/>
          </a:blip>
          <a:stretch>
            <a:fillRect/>
          </a:stretch>
        </p:blipFill>
        <p:spPr>
          <a:xfrm>
            <a:off x="7122649" y="2025274"/>
            <a:ext cx="1571101" cy="16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